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6" r:id="rId2"/>
    <p:sldId id="356" r:id="rId3"/>
    <p:sldId id="287" r:id="rId4"/>
    <p:sldId id="278" r:id="rId5"/>
    <p:sldId id="352" r:id="rId6"/>
    <p:sldId id="369" r:id="rId7"/>
    <p:sldId id="362" r:id="rId8"/>
    <p:sldId id="363" r:id="rId9"/>
    <p:sldId id="339" r:id="rId10"/>
    <p:sldId id="364" r:id="rId11"/>
    <p:sldId id="296" r:id="rId12"/>
    <p:sldId id="360" r:id="rId13"/>
    <p:sldId id="297" r:id="rId14"/>
    <p:sldId id="368" r:id="rId15"/>
    <p:sldId id="343" r:id="rId16"/>
    <p:sldId id="365" r:id="rId17"/>
    <p:sldId id="366" r:id="rId18"/>
    <p:sldId id="357" r:id="rId19"/>
    <p:sldId id="367" r:id="rId20"/>
    <p:sldId id="358" r:id="rId21"/>
    <p:sldId id="291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BC82"/>
    <a:srgbClr val="00DE99"/>
    <a:srgbClr val="009969"/>
    <a:srgbClr val="E8E8E8"/>
    <a:srgbClr val="E0E0E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78674" autoAdjust="0"/>
  </p:normalViewPr>
  <p:slideViewPr>
    <p:cSldViewPr>
      <p:cViewPr>
        <p:scale>
          <a:sx n="66" d="100"/>
          <a:sy n="66" d="100"/>
        </p:scale>
        <p:origin x="-954" y="-5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tsystem.com/learning-center/technology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Dialog_system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7179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let's explain how the target </a:t>
            </a:r>
            <a:r>
              <a:rPr lang="en-US" dirty="0" err="1" smtClean="0"/>
              <a:t>bot</a:t>
            </a:r>
            <a:r>
              <a:rPr lang="en-US" dirty="0" smtClean="0"/>
              <a:t> works without going deep in details :</a:t>
            </a:r>
          </a:p>
          <a:p>
            <a:r>
              <a:rPr lang="en-US" dirty="0" smtClean="0"/>
              <a:t>Our </a:t>
            </a:r>
            <a:r>
              <a:rPr lang="en-US" dirty="0" err="1" smtClean="0"/>
              <a:t>bot</a:t>
            </a:r>
            <a:r>
              <a:rPr lang="en-US" dirty="0" smtClean="0"/>
              <a:t> starts with the </a:t>
            </a:r>
            <a:r>
              <a:rPr lang="en-US" dirty="0" err="1" smtClean="0"/>
              <a:t>comprehenshion</a:t>
            </a:r>
            <a:r>
              <a:rPr lang="en-US" dirty="0" smtClean="0"/>
              <a:t> of user messages using multiple techniques like </a:t>
            </a:r>
            <a:r>
              <a:rPr lang="en-US" sz="1600" dirty="0" smtClean="0"/>
              <a:t>natural language understanding , </a:t>
            </a:r>
            <a:r>
              <a:rPr lang="en-US" dirty="0" smtClean="0"/>
              <a:t> </a:t>
            </a:r>
            <a:r>
              <a:rPr lang="en-US" sz="1600" dirty="0" smtClean="0"/>
              <a:t>natural language processing by </a:t>
            </a:r>
            <a:r>
              <a:rPr lang="en-US" sz="1600" dirty="0" err="1" smtClean="0"/>
              <a:t>extrating</a:t>
            </a:r>
            <a:r>
              <a:rPr lang="en-US" sz="1600" dirty="0" smtClean="0"/>
              <a:t> user intents</a:t>
            </a:r>
            <a:r>
              <a:rPr lang="en-US" sz="1600" baseline="0" dirty="0" smtClean="0"/>
              <a:t> and needs</a:t>
            </a:r>
          </a:p>
          <a:p>
            <a:r>
              <a:rPr lang="en-US" sz="1600" baseline="0" dirty="0" smtClean="0"/>
              <a:t>In our case I didn’t find much data to make my </a:t>
            </a:r>
            <a:r>
              <a:rPr lang="en-US" sz="1600" baseline="0" dirty="0" err="1" smtClean="0"/>
              <a:t>bot</a:t>
            </a:r>
            <a:r>
              <a:rPr lang="en-US" sz="1600" baseline="0" dirty="0" smtClean="0"/>
              <a:t> perform intent prediction so I managed creating a python script that generates data and feed it to the model each time</a:t>
            </a:r>
          </a:p>
          <a:p>
            <a:endParaRPr lang="en-US" sz="1600" baseline="0" dirty="0" smtClean="0"/>
          </a:p>
          <a:p>
            <a:r>
              <a:rPr lang="en-US" sz="1600" baseline="0" dirty="0" smtClean="0"/>
              <a:t>And then to get able to communicate with users and to handle conversation by using </a:t>
            </a:r>
            <a:r>
              <a:rPr lang="en-US" sz="1600" baseline="0" dirty="0" err="1" smtClean="0"/>
              <a:t>nemerous</a:t>
            </a:r>
            <a:r>
              <a:rPr lang="en-US" sz="1600" baseline="0" dirty="0" smtClean="0"/>
              <a:t> policies (form policy , </a:t>
            </a:r>
            <a:r>
              <a:rPr lang="en-US" sz="1600" baseline="0" dirty="0" err="1" smtClean="0"/>
              <a:t>memorisation</a:t>
            </a:r>
            <a:r>
              <a:rPr lang="en-US" sz="1600" baseline="0" dirty="0" smtClean="0"/>
              <a:t> and so on ) </a:t>
            </a:r>
          </a:p>
          <a:p>
            <a:r>
              <a:rPr lang="en-US" sz="1600" baseline="0" dirty="0" smtClean="0"/>
              <a:t>So in this part of </a:t>
            </a:r>
            <a:r>
              <a:rPr lang="en-US" sz="1600" baseline="0" dirty="0" err="1" smtClean="0"/>
              <a:t>modelling</a:t>
            </a:r>
            <a:r>
              <a:rPr lang="en-US" sz="1600" baseline="0" dirty="0" smtClean="0"/>
              <a:t> I was busy choosing the right  policies that will make my model more accurate and I have tried  tuning the </a:t>
            </a:r>
            <a:r>
              <a:rPr lang="en-US" sz="1600" baseline="0" dirty="0" err="1" smtClean="0"/>
              <a:t>hyperparametres</a:t>
            </a:r>
            <a:r>
              <a:rPr lang="en-US" sz="1600" baseline="0" dirty="0" smtClean="0"/>
              <a:t> and </a:t>
            </a:r>
            <a:r>
              <a:rPr lang="en-US" sz="1600" baseline="0" dirty="0" err="1" smtClean="0"/>
              <a:t>chooing</a:t>
            </a:r>
            <a:r>
              <a:rPr lang="en-US" sz="1600" baseline="0" dirty="0" smtClean="0"/>
              <a:t> the best augmentation factors to minimize loss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727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4574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Target </a:t>
            </a:r>
            <a:r>
              <a:rPr lang="fr-FR" dirty="0" err="1" smtClean="0"/>
              <a:t>chatbot</a:t>
            </a:r>
            <a:r>
              <a:rPr lang="fr-FR" dirty="0" smtClean="0"/>
              <a:t> </a:t>
            </a:r>
            <a:r>
              <a:rPr lang="fr-FR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functionalities</a:t>
            </a:r>
            <a:r>
              <a:rPr lang="fr-FR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 smtClean="0"/>
              <a:t>were</a:t>
            </a:r>
            <a:r>
              <a:rPr lang="fr-FR" dirty="0" smtClean="0"/>
              <a:t> </a:t>
            </a:r>
            <a:r>
              <a:rPr lang="fr-FR" dirty="0" err="1" smtClean="0"/>
              <a:t>mainly</a:t>
            </a:r>
            <a:r>
              <a:rPr lang="fr-FR" dirty="0" smtClean="0"/>
              <a:t> </a:t>
            </a:r>
            <a:r>
              <a:rPr lang="fr-FR" dirty="0" err="1" smtClean="0"/>
              <a:t>related</a:t>
            </a:r>
            <a:r>
              <a:rPr lang="fr-FR" dirty="0" smtClean="0"/>
              <a:t> to </a:t>
            </a:r>
            <a:r>
              <a:rPr lang="fr-FR" dirty="0" err="1" smtClean="0"/>
              <a:t>workspace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a user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execute</a:t>
            </a:r>
            <a:r>
              <a:rPr lang="fr-FR" dirty="0" smtClean="0"/>
              <a:t> </a:t>
            </a:r>
            <a:r>
              <a:rPr lang="fr-FR" dirty="0" err="1" smtClean="0"/>
              <a:t>various</a:t>
            </a:r>
            <a:r>
              <a:rPr lang="fr-FR" dirty="0" smtClean="0"/>
              <a:t> </a:t>
            </a:r>
            <a:r>
              <a:rPr lang="fr-FR" dirty="0" err="1" smtClean="0"/>
              <a:t>tasks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talking</a:t>
            </a:r>
            <a:r>
              <a:rPr lang="fr-FR" dirty="0" smtClean="0"/>
              <a:t> to the bot</a:t>
            </a:r>
          </a:p>
          <a:p>
            <a:r>
              <a:rPr lang="fr-FR" dirty="0" smtClean="0"/>
              <a:t>So </a:t>
            </a:r>
            <a:r>
              <a:rPr lang="fr-FR" dirty="0" err="1" smtClean="0"/>
              <a:t>starting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workspace</a:t>
            </a:r>
            <a:r>
              <a:rPr lang="fr-FR" baseline="0" dirty="0" smtClean="0"/>
              <a:t> : </a:t>
            </a:r>
          </a:p>
          <a:p>
            <a:r>
              <a:rPr lang="fr-FR" baseline="0" dirty="0" smtClean="0"/>
              <a:t>The bot </a:t>
            </a:r>
            <a:r>
              <a:rPr lang="fr-FR" baseline="0" dirty="0" err="1" smtClean="0"/>
              <a:t>begins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following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of the user by </a:t>
            </a:r>
            <a:r>
              <a:rPr lang="fr-FR" baseline="0" dirty="0" err="1" smtClean="0"/>
              <a:t>asking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him</a:t>
            </a:r>
            <a:r>
              <a:rPr lang="fr-FR" baseline="0" dirty="0" smtClean="0"/>
              <a:t> about </a:t>
            </a:r>
            <a:r>
              <a:rPr lang="fr-FR" baseline="0" dirty="0" err="1" smtClean="0"/>
              <a:t>workspace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name</a:t>
            </a:r>
            <a:r>
              <a:rPr lang="fr-FR" baseline="0" dirty="0" smtClean="0"/>
              <a:t> , </a:t>
            </a:r>
            <a:r>
              <a:rPr lang="fr-FR" baseline="0" dirty="0" err="1" smtClean="0"/>
              <a:t>workspace</a:t>
            </a:r>
            <a:r>
              <a:rPr lang="fr-FR" baseline="0" dirty="0" smtClean="0"/>
              <a:t> description , </a:t>
            </a:r>
            <a:r>
              <a:rPr lang="fr-FR" baseline="0" dirty="0" err="1" smtClean="0"/>
              <a:t>workspace</a:t>
            </a:r>
            <a:r>
              <a:rPr lang="fr-FR" baseline="0" dirty="0" smtClean="0"/>
              <a:t> type and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on</a:t>
            </a:r>
          </a:p>
          <a:p>
            <a:r>
              <a:rPr lang="fr-FR" baseline="0" dirty="0" err="1" smtClean="0"/>
              <a:t>Moving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stream</a:t>
            </a:r>
            <a:r>
              <a:rPr lang="fr-FR" baseline="0" dirty="0" smtClean="0"/>
              <a:t> the user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demanded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choose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oranisation</a:t>
            </a:r>
            <a:r>
              <a:rPr lang="fr-FR" baseline="0" dirty="0" smtClean="0"/>
              <a:t> , a </a:t>
            </a:r>
            <a:r>
              <a:rPr lang="fr-FR" baseline="0" dirty="0" err="1" smtClean="0"/>
              <a:t>workspace</a:t>
            </a:r>
            <a:r>
              <a:rPr lang="fr-FR" baseline="0" dirty="0" smtClean="0"/>
              <a:t> and a </a:t>
            </a:r>
            <a:r>
              <a:rPr lang="fr-FR" baseline="0" dirty="0" err="1" smtClean="0"/>
              <a:t>stream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name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And </a:t>
            </a:r>
            <a:r>
              <a:rPr lang="fr-FR" baseline="0" dirty="0" err="1" smtClean="0"/>
              <a:t>finally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task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were</a:t>
            </a:r>
            <a:r>
              <a:rPr lang="fr-FR" baseline="0" dirty="0" smtClean="0"/>
              <a:t> the bot </a:t>
            </a:r>
            <a:r>
              <a:rPr lang="fr-FR" baseline="0" dirty="0" err="1" smtClean="0"/>
              <a:t>needs</a:t>
            </a:r>
            <a:r>
              <a:rPr lang="fr-FR" baseline="0" dirty="0" smtClean="0"/>
              <a:t> the organisation </a:t>
            </a:r>
            <a:r>
              <a:rPr lang="fr-FR" baseline="0" dirty="0" err="1" smtClean="0"/>
              <a:t>name</a:t>
            </a:r>
            <a:r>
              <a:rPr lang="fr-FR" baseline="0" dirty="0" smtClean="0"/>
              <a:t> , the </a:t>
            </a:r>
            <a:r>
              <a:rPr lang="fr-FR" baseline="0" dirty="0" err="1" smtClean="0"/>
              <a:t>workspace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name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stream_name</a:t>
            </a:r>
            <a:r>
              <a:rPr lang="fr-FR" baseline="0" dirty="0" smtClean="0"/>
              <a:t> and the </a:t>
            </a:r>
            <a:r>
              <a:rPr lang="fr-FR" baseline="0" dirty="0" err="1" smtClean="0"/>
              <a:t>task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priority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All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graphql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querries</a:t>
            </a:r>
            <a:r>
              <a:rPr lang="fr-FR" baseline="0" dirty="0" smtClean="0"/>
              <a:t> and mutations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executed</a:t>
            </a:r>
            <a:endParaRPr lang="fr-FR" baseline="0" dirty="0" smtClean="0"/>
          </a:p>
          <a:p>
            <a:r>
              <a:rPr lang="fr-FR" baseline="0" dirty="0" smtClean="0"/>
              <a:t> </a:t>
            </a:r>
          </a:p>
          <a:p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forgetting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our</a:t>
            </a:r>
            <a:r>
              <a:rPr lang="fr-FR" dirty="0" smtClean="0"/>
              <a:t> bot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managing</a:t>
            </a:r>
            <a:r>
              <a:rPr lang="fr-FR" dirty="0" smtClean="0"/>
              <a:t> exceptions ,</a:t>
            </a:r>
            <a:r>
              <a:rPr lang="fr-FR" baseline="0" dirty="0" smtClean="0"/>
              <a:t> </a:t>
            </a:r>
            <a:r>
              <a:rPr lang="fr-FR" dirty="0" err="1" smtClean="0"/>
              <a:t>validating</a:t>
            </a:r>
            <a:r>
              <a:rPr lang="fr-FR" dirty="0" smtClean="0"/>
              <a:t> user </a:t>
            </a:r>
            <a:r>
              <a:rPr lang="fr-FR" dirty="0" err="1" smtClean="0"/>
              <a:t>intetnts</a:t>
            </a:r>
            <a:r>
              <a:rPr lang="fr-FR" dirty="0" smtClean="0"/>
              <a:t>  and </a:t>
            </a:r>
            <a:r>
              <a:rPr lang="fr-FR" dirty="0" err="1" smtClean="0"/>
              <a:t>suggesting</a:t>
            </a:r>
            <a:r>
              <a:rPr lang="fr-FR" dirty="0" smtClean="0"/>
              <a:t> solutions </a:t>
            </a:r>
            <a:r>
              <a:rPr lang="fr-FR" dirty="0" err="1" smtClean="0"/>
              <a:t>making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easy</a:t>
            </a:r>
            <a:r>
              <a:rPr lang="fr-FR" dirty="0" smtClean="0"/>
              <a:t> for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employees</a:t>
            </a:r>
            <a:r>
              <a:rPr lang="fr-FR" baseline="0" dirty="0" smtClean="0"/>
              <a:t> to </a:t>
            </a:r>
            <a:r>
              <a:rPr lang="fr-FR" dirty="0" err="1" smtClean="0"/>
              <a:t>satisfy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Like</a:t>
            </a:r>
            <a:r>
              <a:rPr lang="fr-FR" dirty="0" smtClean="0"/>
              <a:t> user </a:t>
            </a:r>
            <a:r>
              <a:rPr lang="fr-FR" dirty="0" err="1" smtClean="0"/>
              <a:t>demands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task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without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stream</a:t>
            </a:r>
            <a:r>
              <a:rPr lang="fr-FR" baseline="0" dirty="0" smtClean="0"/>
              <a:t> existant or </a:t>
            </a:r>
            <a:r>
              <a:rPr lang="fr-FR" baseline="0" dirty="0" err="1" smtClean="0"/>
              <a:t>choosing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workspace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exists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so</a:t>
            </a:r>
            <a:r>
              <a:rPr lang="fr-FR" baseline="0" smtClean="0"/>
              <a:t> on</a:t>
            </a:r>
            <a:endParaRPr lang="fr-FR" dirty="0" smtClean="0"/>
          </a:p>
          <a:p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4564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5081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4780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Extensive Customer Assistance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our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employeers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require help trying to understand which action fit their needs any time of the day. Moreover, users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not find what they are looking for due to navigation issues when they are on our site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that’s why the </a:t>
            </a:r>
            <a:r>
              <a:rPr lang="en-US" sz="16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be the best solution</a:t>
            </a:r>
            <a:endParaRPr lang="fr-FR" sz="16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</a:t>
            </a:r>
            <a:r>
              <a:rPr lang="fr-FR" sz="16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fr-FR" sz="16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fr-FR" sz="16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Customer Support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Chatbots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handle more tasks at the same time so that no user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to wait</a:t>
            </a:r>
            <a:endParaRPr lang="fr-FR" sz="16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b="1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727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Monitoring Consumer Data &amp; Gaining Insights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feedback , answers and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manner of how a service is demanded 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collect those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informations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and so 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make improvements on our workspace and even optimize the website or have insights in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our projects 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727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4780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As in exemple of </a:t>
            </a:r>
            <a:r>
              <a:rPr lang="fr-FR" dirty="0" err="1" smtClean="0"/>
              <a:t>target</a:t>
            </a:r>
            <a:r>
              <a:rPr lang="fr-FR" dirty="0" smtClean="0"/>
              <a:t> </a:t>
            </a:r>
            <a:r>
              <a:rPr lang="fr-FR" dirty="0" err="1" smtClean="0"/>
              <a:t>chatbot</a:t>
            </a:r>
            <a:r>
              <a:rPr lang="fr-FR" dirty="0" smtClean="0"/>
              <a:t> future 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track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every</a:t>
            </a:r>
            <a:r>
              <a:rPr lang="fr-FR" baseline="0" dirty="0" smtClean="0"/>
              <a:t> action </a:t>
            </a:r>
            <a:r>
              <a:rPr lang="fr-FR" baseline="0" dirty="0" err="1" smtClean="0"/>
              <a:t>executed</a:t>
            </a:r>
            <a:r>
              <a:rPr lang="fr-FR" baseline="0" dirty="0" smtClean="0"/>
              <a:t> by </a:t>
            </a:r>
            <a:r>
              <a:rPr lang="fr-FR" baseline="0" dirty="0" err="1" smtClean="0"/>
              <a:t>every</a:t>
            </a:r>
            <a:r>
              <a:rPr lang="fr-FR" baseline="0" dirty="0" smtClean="0"/>
              <a:t> user and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create</a:t>
            </a:r>
            <a:r>
              <a:rPr lang="fr-FR" baseline="0" dirty="0" smtClean="0"/>
              <a:t> a time </a:t>
            </a:r>
            <a:r>
              <a:rPr lang="fr-FR" baseline="0" dirty="0" err="1" smtClean="0"/>
              <a:t>series</a:t>
            </a:r>
            <a:r>
              <a:rPr lang="fr-FR" baseline="0" dirty="0" smtClean="0"/>
              <a:t> graph </a:t>
            </a:r>
            <a:r>
              <a:rPr lang="fr-FR" baseline="0" dirty="0" err="1" smtClean="0"/>
              <a:t>determining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reach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peak</a:t>
            </a:r>
            <a:r>
              <a:rPr lang="fr-FR" baseline="0" dirty="0" smtClean="0"/>
              <a:t> of performance of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employees</a:t>
            </a:r>
            <a:endParaRPr lang="fr-FR" baseline="0" dirty="0" smtClean="0"/>
          </a:p>
          <a:p>
            <a:r>
              <a:rPr lang="en-US" dirty="0" smtClean="0"/>
              <a:t>under which circumstance employees reach the maximum of  productivity </a:t>
            </a:r>
          </a:p>
          <a:p>
            <a:r>
              <a:rPr lang="en-US" dirty="0" smtClean="0"/>
              <a:t>And many other features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727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During my internship, I got a chance to work in the data department to know about how a software company develops the product as applications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project was a great opportunity for me to enrich my knowledge and to make use of my studies .</a:t>
            </a:r>
            <a:endParaRPr lang="fr-FR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478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1657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929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covering</a:t>
            </a:r>
            <a:r>
              <a:rPr lang="fr-FR" baseline="0" dirty="0" smtClean="0"/>
              <a:t> all utilities ,</a:t>
            </a:r>
            <a:r>
              <a:rPr lang="fr-FR" baseline="0" dirty="0" err="1" smtClean="0"/>
              <a:t>details</a:t>
            </a:r>
            <a:r>
              <a:rPr lang="fr-FR" baseline="0" dirty="0" smtClean="0"/>
              <a:t> and aspects of </a:t>
            </a:r>
            <a:r>
              <a:rPr lang="fr-FR" baseline="0" dirty="0" err="1" smtClean="0"/>
              <a:t>target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chatbot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after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inspecting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parts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have a </a:t>
            </a:r>
            <a:r>
              <a:rPr lang="fr-FR" baseline="0" dirty="0" err="1" smtClean="0"/>
              <a:t>great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idea</a:t>
            </a:r>
            <a:r>
              <a:rPr lang="fr-FR" baseline="0" dirty="0" smtClean="0"/>
              <a:t> of how </a:t>
            </a:r>
            <a:r>
              <a:rPr lang="fr-FR" baseline="0" dirty="0" err="1" smtClean="0"/>
              <a:t>much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chatbot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important for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environnement 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9788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323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an artificial intelligence 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software that can simulate a conversation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with a user in natural language through messaging applications, websites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apps </a:t>
            </a:r>
          </a:p>
          <a:p>
            <a:pPr>
              <a:buFont typeface="Arial" pitchFamily="34" charset="0"/>
              <a:buChar char="•"/>
            </a:pP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A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often described as one of the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most 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in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 tooltip="Dialog system"/>
              </a:rPr>
              <a:t>dialog systems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for various purposes including customer service, information gathering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or for</a:t>
            </a:r>
            <a:r>
              <a:rPr lang="en-US" baseline="0" dirty="0" smtClean="0"/>
              <a:t> </a:t>
            </a:r>
            <a:r>
              <a:rPr lang="en-US" dirty="0" smtClean="0"/>
              <a:t>action execution </a:t>
            </a:r>
          </a:p>
          <a:p>
            <a:endParaRPr lang="en-US" sz="16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 known as the most advanced and promising expressions of interaction between humans and machines. 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456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9750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AI powers makes your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capable and intelligent to answer complex queries. The interaction is engaging, conversational, and lively.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 interactions save customer’s time by helping them to find the right information and address their queries.</a:t>
            </a:r>
          </a:p>
          <a:p>
            <a:endParaRPr lang="en-US" sz="16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 enables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chatbots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perform customer-service tasks without the interference of human emotion or fatigue.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simply following the direction pointed out by the data.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456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without AI is just a FAQ answering bot.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by adding AI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learns from every conversation it has with the customers.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goes through the previous interaction to improve the current response. 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activity helps to improve the efficiency of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response.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Plus, helps to understand your customer’s choices and preferences.</a:t>
            </a:r>
          </a:p>
          <a:p>
            <a:endParaRPr lang="en-US" sz="16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4564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Building a human-like relationship with customers that can promote brand loyalty, for e.g. sending birthday greetings to clients.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==========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  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 the conversation look more natural than robotic.</a:t>
            </a:r>
          </a:p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other words the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chatbot</a:t>
            </a:r>
            <a:r>
              <a: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analysing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empoyees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behivior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get  </a:t>
            </a:r>
            <a:r>
              <a:rPr lang="fr-FR" dirty="0" smtClean="0"/>
              <a:t>User </a:t>
            </a:r>
            <a:r>
              <a:rPr lang="fr-FR" dirty="0" err="1" smtClean="0"/>
              <a:t>Manual</a:t>
            </a:r>
            <a:r>
              <a:rPr lang="fr-FR" dirty="0" smtClean="0"/>
              <a:t> for all cases </a:t>
            </a:r>
            <a:endParaRPr lang="en-US" sz="16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727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8745AF1-587F-47CC-9064-09FF7F124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4194720"/>
            <a:ext cx="10360501" cy="610820"/>
          </a:xfrm>
        </p:spPr>
        <p:txBody>
          <a:bodyPr>
            <a:noAutofit/>
          </a:bodyPr>
          <a:lstStyle>
            <a:lvl1pPr algn="ctr">
              <a:defRPr lang="en-US" sz="66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435" y="4752792"/>
            <a:ext cx="10383954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66865" y="252248"/>
            <a:ext cx="6671992" cy="635350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xmlns="" id="{A08C02D2-8AAA-4067-901C-B8CE80A5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xmlns="" id="{A5B65961-F3A9-4578-BA5F-AACBDA8B9A24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827540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E9A60F6A-F2C1-4D58-BB6D-2E01DCE1E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799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8375175-94C9-4D06-9717-D72E1703E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9836" y="3789040"/>
            <a:ext cx="6268995" cy="1007567"/>
          </a:xfrm>
        </p:spPr>
        <p:txBody>
          <a:bodyPr anchor="b">
            <a:noAutofit/>
          </a:bodyPr>
          <a:lstStyle>
            <a:lvl1pPr marL="0" indent="0" algn="l">
              <a:buNone/>
              <a:defRPr sz="6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3CA56485-A34A-4468-9450-A8C680886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9638" y="4797177"/>
            <a:ext cx="6264275" cy="1368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40260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987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1249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96FFA150-3A7A-4D6C-B6E1-743DE9536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1" y="0"/>
            <a:ext cx="6111195" cy="6860105"/>
          </a:xfrm>
          <a:custGeom>
            <a:avLst/>
            <a:gdLst>
              <a:gd name="connsiteX0" fmla="*/ 0 w 9535674"/>
              <a:gd name="connsiteY0" fmla="*/ 4767837 h 9535674"/>
              <a:gd name="connsiteX1" fmla="*/ 4767837 w 9535674"/>
              <a:gd name="connsiteY1" fmla="*/ 0 h 9535674"/>
              <a:gd name="connsiteX2" fmla="*/ 9535674 w 9535674"/>
              <a:gd name="connsiteY2" fmla="*/ 4767837 h 9535674"/>
              <a:gd name="connsiteX3" fmla="*/ 4767837 w 9535674"/>
              <a:gd name="connsiteY3" fmla="*/ 9535674 h 9535674"/>
              <a:gd name="connsiteX4" fmla="*/ 0 w 9535674"/>
              <a:gd name="connsiteY4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9535674 w 9535674"/>
              <a:gd name="connsiteY3" fmla="*/ 4767837 h 9535674"/>
              <a:gd name="connsiteX4" fmla="*/ 4767837 w 9535674"/>
              <a:gd name="connsiteY4" fmla="*/ 9535674 h 9535674"/>
              <a:gd name="connsiteX5" fmla="*/ 0 w 9535674"/>
              <a:gd name="connsiteY5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6111195 w 9535674"/>
              <a:gd name="connsiteY3" fmla="*/ 1338837 h 9535674"/>
              <a:gd name="connsiteX4" fmla="*/ 9535674 w 9535674"/>
              <a:gd name="connsiteY4" fmla="*/ 4767837 h 9535674"/>
              <a:gd name="connsiteX5" fmla="*/ 4767837 w 9535674"/>
              <a:gd name="connsiteY5" fmla="*/ 9535674 h 9535674"/>
              <a:gd name="connsiteX6" fmla="*/ 0 w 9535674"/>
              <a:gd name="connsiteY6" fmla="*/ 4767837 h 9535674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0 w 9535674"/>
              <a:gd name="connsiteY5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3444699 w 9535674"/>
              <a:gd name="connsiteY5" fmla="*/ 6874933 h 8196837"/>
              <a:gd name="connsiteX6" fmla="*/ 0 w 9535674"/>
              <a:gd name="connsiteY6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6108877 w 9535674"/>
              <a:gd name="connsiteY4" fmla="*/ 6852356 h 8196837"/>
              <a:gd name="connsiteX5" fmla="*/ 4767837 w 9535674"/>
              <a:gd name="connsiteY5" fmla="*/ 8196837 h 8196837"/>
              <a:gd name="connsiteX6" fmla="*/ 3444699 w 9535674"/>
              <a:gd name="connsiteY6" fmla="*/ 6874933 h 8196837"/>
              <a:gd name="connsiteX7" fmla="*/ 0 w 9535674"/>
              <a:gd name="connsiteY7" fmla="*/ 3429000 h 8196837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108877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7588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86222"/>
              <a:gd name="connsiteX1" fmla="*/ 3425145 w 9535674"/>
              <a:gd name="connsiteY1" fmla="*/ 0 h 6886222"/>
              <a:gd name="connsiteX2" fmla="*/ 6111195 w 9535674"/>
              <a:gd name="connsiteY2" fmla="*/ 0 h 6886222"/>
              <a:gd name="connsiteX3" fmla="*/ 9535674 w 9535674"/>
              <a:gd name="connsiteY3" fmla="*/ 3429000 h 6886222"/>
              <a:gd name="connsiteX4" fmla="*/ 6063721 w 9535674"/>
              <a:gd name="connsiteY4" fmla="*/ 6886222 h 6886222"/>
              <a:gd name="connsiteX5" fmla="*/ 3444699 w 9535674"/>
              <a:gd name="connsiteY5" fmla="*/ 6874933 h 6886222"/>
              <a:gd name="connsiteX6" fmla="*/ 0 w 9535674"/>
              <a:gd name="connsiteY6" fmla="*/ 3429000 h 6886222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61250 w 9535674"/>
              <a:gd name="connsiteY4" fmla="*/ 6861508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5849 w 9535674"/>
              <a:gd name="connsiteY4" fmla="*/ 6854094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60105"/>
              <a:gd name="connsiteX1" fmla="*/ 3425145 w 9535674"/>
              <a:gd name="connsiteY1" fmla="*/ 0 h 6860105"/>
              <a:gd name="connsiteX2" fmla="*/ 6111195 w 9535674"/>
              <a:gd name="connsiteY2" fmla="*/ 0 h 6860105"/>
              <a:gd name="connsiteX3" fmla="*/ 9535674 w 9535674"/>
              <a:gd name="connsiteY3" fmla="*/ 3429000 h 6860105"/>
              <a:gd name="connsiteX4" fmla="*/ 6095849 w 9535674"/>
              <a:gd name="connsiteY4" fmla="*/ 6854094 h 6860105"/>
              <a:gd name="connsiteX5" fmla="*/ 3442228 w 9535674"/>
              <a:gd name="connsiteY5" fmla="*/ 6860105 h 6860105"/>
              <a:gd name="connsiteX6" fmla="*/ 0 w 9535674"/>
              <a:gd name="connsiteY6" fmla="*/ 3429000 h 6860105"/>
              <a:gd name="connsiteX0" fmla="*/ 0 w 6111195"/>
              <a:gd name="connsiteY0" fmla="*/ 3429000 h 6860105"/>
              <a:gd name="connsiteX1" fmla="*/ 3425145 w 6111195"/>
              <a:gd name="connsiteY1" fmla="*/ 0 h 6860105"/>
              <a:gd name="connsiteX2" fmla="*/ 6111195 w 6111195"/>
              <a:gd name="connsiteY2" fmla="*/ 0 h 6860105"/>
              <a:gd name="connsiteX3" fmla="*/ 6095849 w 6111195"/>
              <a:gd name="connsiteY3" fmla="*/ 6854094 h 6860105"/>
              <a:gd name="connsiteX4" fmla="*/ 3442228 w 6111195"/>
              <a:gd name="connsiteY4" fmla="*/ 6860105 h 6860105"/>
              <a:gd name="connsiteX5" fmla="*/ 0 w 6111195"/>
              <a:gd name="connsiteY5" fmla="*/ 3429000 h 686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1195" h="6860105">
                <a:moveTo>
                  <a:pt x="0" y="3429000"/>
                </a:moveTo>
                <a:lnTo>
                  <a:pt x="3425145" y="0"/>
                </a:lnTo>
                <a:lnTo>
                  <a:pt x="6111195" y="0"/>
                </a:lnTo>
                <a:cubicBezTo>
                  <a:pt x="6106080" y="2284698"/>
                  <a:pt x="6100964" y="4569396"/>
                  <a:pt x="6095849" y="6854094"/>
                </a:cubicBezTo>
                <a:lnTo>
                  <a:pt x="3442228" y="6860105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40579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bg>
      <p:bgPr>
        <a:gradFill>
          <a:gsLst>
            <a:gs pos="5000">
              <a:schemeClr val="accent4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E4973F43-2A8D-46DA-8FB2-E077D384393F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8C5BB68-63BE-4133-B93A-26D74F70393C}"/>
              </a:ext>
            </a:extLst>
          </p:cNvPr>
          <p:cNvCxnSpPr/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‹N°›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902C626-C53F-407E-96FB-80FAB11371E0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525300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bg>
      <p:bgPr>
        <a:gradFill>
          <a:gsLst>
            <a:gs pos="5000">
              <a:schemeClr val="accent3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61934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0695BF93-A27D-4025-B5BB-F611D1E5C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61428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9081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381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57718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4158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502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8C5BB68-63BE-4133-B93A-26D74F70393C}"/>
              </a:ext>
            </a:extLst>
          </p:cNvPr>
          <p:cNvCxnSpPr/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E4973F43-2A8D-46DA-8FB2-E077D384393F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F26A855-D2C8-4657-852A-1144FF2C76FD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F86ECE5-BEBF-4B8E-B5AC-3D7902444F17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1DE7DEAD-E565-41EC-A7FE-3210F6139698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E4973F43-2A8D-46DA-8FB2-E077D384393F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F26A855-D2C8-4657-852A-1144FF2C76FD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F86ECE5-BEBF-4B8E-B5AC-3D7902444F17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1DE7DEAD-E565-41EC-A7FE-3210F6139698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39008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39348" y="6291034"/>
            <a:ext cx="5110130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8C5BB68-63BE-4133-B93A-26D74F70393C}"/>
              </a:ext>
            </a:extLst>
          </p:cNvPr>
          <p:cNvCxnSpPr/>
          <p:nvPr userDrawn="1"/>
        </p:nvCxnSpPr>
        <p:spPr>
          <a:xfrm>
            <a:off x="765820" y="985922"/>
            <a:ext cx="86409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2964" y="359888"/>
            <a:ext cx="516420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‹N°›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902C626-C53F-407E-96FB-80FAB11371E0}"/>
              </a:ext>
            </a:extLst>
          </p:cNvPr>
          <p:cNvGrpSpPr/>
          <p:nvPr userDrawn="1"/>
        </p:nvGrpSpPr>
        <p:grpSpPr>
          <a:xfrm>
            <a:off x="765820" y="6473596"/>
            <a:ext cx="10810529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E4973F43-2A8D-46DA-8FB2-E077D384393F}"/>
              </a:ext>
            </a:extLst>
          </p:cNvPr>
          <p:cNvSpPr/>
          <p:nvPr userDrawn="1"/>
        </p:nvSpPr>
        <p:spPr>
          <a:xfrm>
            <a:off x="11057533" y="359431"/>
            <a:ext cx="522110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xmlns="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9997" y="1699355"/>
            <a:ext cx="4064282" cy="387027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296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70" r:id="rId8"/>
    <p:sldLayoutId id="2147483663" r:id="rId9"/>
    <p:sldLayoutId id="2147483668" r:id="rId10"/>
    <p:sldLayoutId id="2147483664" r:id="rId11"/>
    <p:sldLayoutId id="2147483662" r:id="rId12"/>
    <p:sldLayoutId id="2147483655" r:id="rId13"/>
    <p:sldLayoutId id="2147483665" r:id="rId14"/>
    <p:sldLayoutId id="2147483666" r:id="rId15"/>
    <p:sldLayoutId id="2147483667" r:id="rId16"/>
    <p:sldLayoutId id="2147483669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47FD0C17-ABB8-433B-B4F6-4DBD512635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9" r="129"/>
          <a:stretch>
            <a:fillRect/>
          </a:stretch>
        </p:blipFill>
        <p:spPr>
          <a:xfrm>
            <a:off x="0" y="0"/>
            <a:ext cx="12188825" cy="68580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3934ED-79BB-48C4-8751-E0D943C36EA1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8F48CFE-D144-4037-8E62-8BBEDC060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9876" y="2060848"/>
            <a:ext cx="11437545" cy="1344084"/>
          </a:xfrm>
        </p:spPr>
        <p:txBody>
          <a:bodyPr anchor="b">
            <a:noAutofit/>
          </a:bodyPr>
          <a:lstStyle/>
          <a:p>
            <a:pPr algn="l"/>
            <a:r>
              <a:rPr lang="en-IN" sz="6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assistant </a:t>
            </a:r>
            <a:r>
              <a:rPr lang="fr-FR" dirty="0" err="1">
                <a:solidFill>
                  <a:schemeClr val="bg1"/>
                </a:solidFill>
              </a:rPr>
              <a:t>chatbot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project</a:t>
            </a:r>
            <a:endParaRPr lang="en-IN" sz="6600" b="1" dirty="0">
              <a:solidFill>
                <a:schemeClr val="bg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49D1B319-E23E-40A1-BEE8-EC38E7556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21089"/>
            <a:ext cx="10383954" cy="165618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N" cap="all" spc="5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Realised by :</a:t>
            </a:r>
          </a:p>
          <a:p>
            <a:pPr algn="l"/>
            <a:r>
              <a:rPr lang="en-IN" cap="all" spc="5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  <a:p>
            <a:pPr algn="l"/>
            <a:r>
              <a:rPr lang="en-IN" cap="all" spc="500" dirty="0">
                <a:solidFill>
                  <a:schemeClr val="bg1"/>
                </a:solidFill>
              </a:rPr>
              <a:t>	</a:t>
            </a:r>
            <a:r>
              <a:rPr lang="en-IN" cap="all" spc="500" dirty="0" err="1" smtClean="0">
                <a:solidFill>
                  <a:schemeClr val="bg1"/>
                </a:solidFill>
              </a:rPr>
              <a:t>chebbi</a:t>
            </a:r>
            <a:r>
              <a:rPr lang="en-IN" cap="all" spc="500" dirty="0" smtClean="0">
                <a:solidFill>
                  <a:schemeClr val="bg1"/>
                </a:solidFill>
              </a:rPr>
              <a:t> </a:t>
            </a:r>
            <a:r>
              <a:rPr lang="en-IN" cap="all" spc="500" dirty="0" err="1" smtClean="0">
                <a:solidFill>
                  <a:schemeClr val="bg1"/>
                </a:solidFill>
              </a:rPr>
              <a:t>dhia</a:t>
            </a:r>
            <a:endParaRPr lang="en-IN" cap="all" spc="500" dirty="0" smtClean="0">
              <a:solidFill>
                <a:schemeClr val="bg1"/>
              </a:solidFill>
            </a:endParaRPr>
          </a:p>
          <a:p>
            <a:pPr algn="l"/>
            <a:r>
              <a:rPr lang="en-IN" cap="all" spc="500" dirty="0">
                <a:solidFill>
                  <a:schemeClr val="bg1"/>
                </a:solidFill>
              </a:rPr>
              <a:t>	</a:t>
            </a:r>
            <a:r>
              <a:rPr lang="en-IN" cap="all" spc="500" dirty="0" smtClean="0">
                <a:solidFill>
                  <a:schemeClr val="bg1"/>
                </a:solidFill>
              </a:rPr>
              <a:t>	</a:t>
            </a:r>
            <a:r>
              <a:rPr lang="en-IN" cap="all" spc="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IN" cap="all" spc="5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</a:p>
          <a:p>
            <a:pPr algn="l"/>
            <a:r>
              <a:rPr lang="en-IN" cap="all" spc="500" dirty="0">
                <a:solidFill>
                  <a:schemeClr val="bg1"/>
                </a:solidFill>
              </a:rPr>
              <a:t>	</a:t>
            </a:r>
            <a:endParaRPr lang="en-IN" cap="all" spc="5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9" y="116632"/>
            <a:ext cx="2828751" cy="1047070"/>
          </a:xfrm>
          <a:prstGeom prst="rect">
            <a:avLst/>
          </a:prstGeom>
        </p:spPr>
      </p:pic>
      <p:pic>
        <p:nvPicPr>
          <p:cNvPr id="1027" name="Picture 3" descr="C:\Users\user\Desktop\target-logo-300x78-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1568" y="188640"/>
            <a:ext cx="2857500" cy="742950"/>
          </a:xfrm>
          <a:prstGeom prst="rect">
            <a:avLst/>
          </a:prstGeom>
          <a:noFill/>
        </p:spPr>
      </p:pic>
      <p:sp>
        <p:nvSpPr>
          <p:cNvPr id="12" name="Subtitle 3">
            <a:extLst>
              <a:ext uri="{FF2B5EF4-FFF2-40B4-BE49-F238E27FC236}">
                <a16:creationId xmlns:a16="http://schemas.microsoft.com/office/drawing/2014/main" xmlns="" id="{49D1B319-E23E-40A1-BEE8-EC38E7556A39}"/>
              </a:ext>
            </a:extLst>
          </p:cNvPr>
          <p:cNvSpPr txBox="1">
            <a:spLocks/>
          </p:cNvSpPr>
          <p:nvPr/>
        </p:nvSpPr>
        <p:spPr>
          <a:xfrm>
            <a:off x="0" y="5625479"/>
            <a:ext cx="10383954" cy="1232521"/>
          </a:xfrm>
          <a:prstGeom prst="rect">
            <a:avLst/>
          </a:prstGeom>
        </p:spPr>
        <p:txBody>
          <a:bodyPr vert="horz" lIns="121899" tIns="60949" rIns="121899" bIns="60949" rtlCol="0">
            <a:normAutofit fontScale="32500" lnSpcReduction="20000"/>
          </a:bodyPr>
          <a:lstStyle/>
          <a:p>
            <a:pPr lvl="0">
              <a:spcBef>
                <a:spcPct val="20000"/>
              </a:spcBef>
            </a:pPr>
            <a:r>
              <a:rPr lang="fr-FR" sz="4200" cap="all" spc="5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coached</a:t>
            </a:r>
            <a:r>
              <a:rPr lang="fr-FR" sz="4200" cap="all" spc="5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</a:t>
            </a:r>
            <a:r>
              <a:rPr lang="en-IN" sz="4200" cap="all" spc="5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2400" b="0" i="0" u="none" strike="noStrike" kern="1200" cap="all" spc="5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2400" b="0" i="0" u="none" strike="noStrike" kern="1200" cap="all" spc="5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IN" sz="3600" cap="all" spc="5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Benabdallah</a:t>
            </a:r>
            <a:r>
              <a:rPr lang="en-IN" sz="3600" cap="all" spc="5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3600" cap="all" spc="5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jasser</a:t>
            </a:r>
            <a:endParaRPr lang="en-IN" sz="3600" cap="all" spc="5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IN" sz="3600" cap="all" spc="5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spcBef>
                <a:spcPct val="20000"/>
              </a:spcBef>
              <a:defRPr/>
            </a:pPr>
            <a:r>
              <a:rPr lang="en-IN" sz="3600" cap="all" spc="5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fr-FR" sz="3500" cap="all" spc="5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CHAABANI NADA</a:t>
            </a:r>
            <a:endParaRPr lang="en-IN" sz="3500" cap="all" spc="5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2400" b="0" i="0" u="none" strike="noStrike" kern="1200" cap="all" spc="5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    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2400" b="0" i="0" u="none" strike="noStrike" kern="1200" cap="all" spc="5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</p:txBody>
      </p:sp>
      <p:pic>
        <p:nvPicPr>
          <p:cNvPr id="1030" name="Picture 6" descr="C:\Users\user\Desktop\chatbots-builder-1559230712-logo.png"/>
          <p:cNvPicPr>
            <a:picLocks noChangeAspect="1" noChangeArrowheads="1"/>
          </p:cNvPicPr>
          <p:nvPr/>
        </p:nvPicPr>
        <p:blipFill>
          <a:blip r:embed="rId6" cstate="print">
            <a:lum contrast="-40000"/>
          </a:blip>
          <a:srcRect/>
          <a:stretch>
            <a:fillRect/>
          </a:stretch>
        </p:blipFill>
        <p:spPr bwMode="auto">
          <a:xfrm flipH="1">
            <a:off x="333772" y="2420888"/>
            <a:ext cx="1152128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864161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 of AI in </a:t>
            </a:r>
            <a:r>
              <a:rPr lang="en-US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</a:t>
            </a:r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Development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 txBox="1">
            <a:spLocks/>
          </p:cNvSpPr>
          <p:nvPr/>
        </p:nvSpPr>
        <p:spPr>
          <a:xfrm>
            <a:off x="-1" y="6102295"/>
            <a:ext cx="12188825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2400" dirty="0">
              <a:solidFill>
                <a:schemeClr val="accent2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924" y="1628800"/>
            <a:ext cx="3200355" cy="345638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518348" y="3501008"/>
            <a:ext cx="6192688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natural language processing and understanding (NLP,NLU)</a:t>
            </a:r>
            <a:endParaRPr lang="en-US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174532" y="1916832"/>
            <a:ext cx="2736304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machine Learning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00875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0" y="892"/>
            <a:ext cx="12188825" cy="6856214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DC196ED-3752-4CBB-BA56-1B75DF0E537D}"/>
              </a:ext>
            </a:extLst>
          </p:cNvPr>
          <p:cNvSpPr/>
          <p:nvPr/>
        </p:nvSpPr>
        <p:spPr>
          <a:xfrm>
            <a:off x="1" y="1"/>
            <a:ext cx="12188824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2903" y="3861048"/>
            <a:ext cx="11476982" cy="1007567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Chatbot</a:t>
            </a:r>
            <a:r>
              <a:rPr lang="fr-FR" dirty="0" smtClean="0">
                <a:solidFill>
                  <a:schemeClr val="bg1"/>
                </a:solidFill>
              </a:rPr>
              <a:t> utilities</a:t>
            </a:r>
            <a:endParaRPr lang="en-US" dirty="0" err="1" smtClean="0">
              <a:solidFill>
                <a:schemeClr val="bg1"/>
              </a:solidFill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72BD343-1C28-44FB-93BF-75431E15CDDF}"/>
              </a:ext>
            </a:extLst>
          </p:cNvPr>
          <p:cNvSpPr/>
          <p:nvPr/>
        </p:nvSpPr>
        <p:spPr>
          <a:xfrm>
            <a:off x="1042730" y="2132856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3028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</a:t>
            </a:r>
            <a:r>
              <a:rPr lang="fr-FR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utilities</a:t>
            </a:r>
            <a:endParaRPr lang="en-US" b="1" dirty="0" err="1" smtClean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981844" y="2924944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  </a:t>
            </a:r>
            <a:r>
              <a:rPr lang="en-US" sz="2800" dirty="0" smtClean="0"/>
              <a:t>Create stream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981844" y="3933056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  Create task</a:t>
            </a:r>
            <a:endParaRPr lang="en-US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981844" y="191683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  Create workspace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8628" y="1988840"/>
            <a:ext cx="1224136" cy="1616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user\Desktop\ee2f534e3874b16dbde769dc34a269b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2444" y="764704"/>
            <a:ext cx="1368152" cy="1368152"/>
          </a:xfrm>
          <a:prstGeom prst="rect">
            <a:avLst/>
          </a:prstGeom>
          <a:noFill/>
        </p:spPr>
      </p:pic>
      <p:pic>
        <p:nvPicPr>
          <p:cNvPr id="12" name="Picture 3" descr="C:\Users\user\Desktop\ee2f534e3874b16dbde769dc34a269b2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454452" y="3501008"/>
            <a:ext cx="1512168" cy="1512168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837828" y="5013177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  Manage different exceptions related to                                                  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125860" y="5517232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creation and suggest solutions</a:t>
            </a:r>
          </a:p>
        </p:txBody>
      </p:sp>
      <p:pic>
        <p:nvPicPr>
          <p:cNvPr id="16" name="Picture 3" descr="C:\Users\user\Desktop\ee2f534e3874b16dbde769dc34a269b2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8254652" y="4725144"/>
            <a:ext cx="3528392" cy="1617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3417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DC196ED-3752-4CBB-BA56-1B75DF0E537D}"/>
              </a:ext>
            </a:extLst>
          </p:cNvPr>
          <p:cNvSpPr/>
          <p:nvPr/>
        </p:nvSpPr>
        <p:spPr>
          <a:xfrm>
            <a:off x="1" y="0"/>
            <a:ext cx="12188824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126" y="3789040"/>
            <a:ext cx="11476982" cy="1007567"/>
          </a:xfrm>
        </p:spPr>
        <p:txBody>
          <a:bodyPr/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Chatbot</a:t>
            </a:r>
            <a:r>
              <a:rPr lang="en-US" sz="4800" dirty="0" smtClean="0">
                <a:solidFill>
                  <a:schemeClr val="bg1"/>
                </a:solidFill>
              </a:rPr>
              <a:t> demo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72BD343-1C28-44FB-93BF-75431E15CDDF}"/>
              </a:ext>
            </a:extLst>
          </p:cNvPr>
          <p:cNvSpPr/>
          <p:nvPr/>
        </p:nvSpPr>
        <p:spPr>
          <a:xfrm>
            <a:off x="1042730" y="2132856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IN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653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images_chatbot\wallpapersden.com_the-age-of-ai-poster_2560x14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5601" y="0"/>
            <a:ext cx="12334426" cy="685800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DC196ED-3752-4CBB-BA56-1B75DF0E537D}"/>
              </a:ext>
            </a:extLst>
          </p:cNvPr>
          <p:cNvSpPr/>
          <p:nvPr/>
        </p:nvSpPr>
        <p:spPr>
          <a:xfrm>
            <a:off x="-170284" y="0"/>
            <a:ext cx="12359109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0998" y="332656"/>
            <a:ext cx="4078796" cy="6336704"/>
          </a:xfrm>
          <a:prstGeom prst="rect">
            <a:avLst/>
          </a:prstGeom>
        </p:spPr>
      </p:pic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/>
          <a:stretch>
            <a:fillRect/>
          </a:stretch>
        </p:blipFill>
        <p:spPr>
          <a:xfrm>
            <a:off x="3897835" y="404664"/>
            <a:ext cx="4033113" cy="61926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4172" y="332656"/>
            <a:ext cx="4032448" cy="62461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34172" y="332656"/>
            <a:ext cx="4032448" cy="63112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34672" y="404664"/>
            <a:ext cx="4031447" cy="62646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34172" y="411864"/>
            <a:ext cx="4032448" cy="625029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5981" y="404664"/>
            <a:ext cx="4008830" cy="6264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xfinitysolution.net/wp-content/uploads/2019/03/web-application-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667" y="121802"/>
            <a:ext cx="12208176" cy="67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DC196ED-3752-4CBB-BA56-1B75DF0E537D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843" y="3789040"/>
            <a:ext cx="11476982" cy="1709892"/>
          </a:xfrm>
        </p:spPr>
        <p:txBody>
          <a:bodyPr/>
          <a:lstStyle/>
          <a:p>
            <a:endParaRPr lang="en-IN" sz="4800" dirty="0" smtClean="0">
              <a:solidFill>
                <a:schemeClr val="bg1"/>
              </a:solidFill>
            </a:endParaRPr>
          </a:p>
          <a:p>
            <a:endParaRPr lang="en-IN" sz="4800" dirty="0" smtClean="0">
              <a:solidFill>
                <a:schemeClr val="bg1"/>
              </a:solidFill>
            </a:endParaRPr>
          </a:p>
          <a:p>
            <a:r>
              <a:rPr lang="en-US" sz="5400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How </a:t>
            </a:r>
            <a:r>
              <a:rPr lang="en-US" sz="5400" dirty="0" err="1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chatbot</a:t>
            </a:r>
            <a:r>
              <a:rPr lang="en-US" sz="5400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 benefits business</a:t>
            </a:r>
          </a:p>
          <a:p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72BD343-1C28-44FB-93BF-75431E15CDDF}"/>
              </a:ext>
            </a:extLst>
          </p:cNvPr>
          <p:cNvSpPr/>
          <p:nvPr/>
        </p:nvSpPr>
        <p:spPr>
          <a:xfrm>
            <a:off x="1042730" y="2132856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en-IN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8661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</a:t>
            </a:r>
            <a:r>
              <a:rPr lang="en-US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</a:t>
            </a:r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benefits business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 txBox="1">
            <a:spLocks/>
          </p:cNvSpPr>
          <p:nvPr/>
        </p:nvSpPr>
        <p:spPr>
          <a:xfrm>
            <a:off x="-1" y="6102295"/>
            <a:ext cx="12188825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2400" dirty="0">
              <a:solidFill>
                <a:schemeClr val="accent2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5940" y="1700808"/>
            <a:ext cx="2160240" cy="21602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66620" y="1844824"/>
            <a:ext cx="1728192" cy="172819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50796" y="3212976"/>
            <a:ext cx="864096" cy="86409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981844" y="5013176"/>
            <a:ext cx="417646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fr-FR" dirty="0" smtClean="0"/>
              <a:t>Extensive </a:t>
            </a:r>
            <a:r>
              <a:rPr lang="fr-FR" dirty="0" err="1" smtClean="0"/>
              <a:t>employees</a:t>
            </a:r>
            <a:r>
              <a:rPr lang="fr-FR" dirty="0" smtClean="0"/>
              <a:t> Assistance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598468" y="5013176"/>
            <a:ext cx="5184577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fr-FR" dirty="0" err="1" smtClean="0"/>
              <a:t>Always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</a:t>
            </a:r>
            <a:r>
              <a:rPr lang="fr-FR" dirty="0" err="1" smtClean="0"/>
              <a:t>employees</a:t>
            </a:r>
            <a:r>
              <a:rPr lang="fr-FR" dirty="0" smtClean="0"/>
              <a:t> Support</a:t>
            </a:r>
            <a:endParaRPr lang="fr-F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875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</a:t>
            </a:r>
            <a:r>
              <a:rPr lang="en-US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</a:t>
            </a:r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benefits business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 txBox="1">
            <a:spLocks/>
          </p:cNvSpPr>
          <p:nvPr/>
        </p:nvSpPr>
        <p:spPr>
          <a:xfrm>
            <a:off x="-1" y="6102295"/>
            <a:ext cx="12188825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24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9916" y="1772816"/>
            <a:ext cx="1907288" cy="190728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0636" y="1988840"/>
            <a:ext cx="1956252" cy="1956252"/>
          </a:xfrm>
          <a:prstGeom prst="rect">
            <a:avLst/>
          </a:prstGeom>
        </p:spPr>
      </p:pic>
      <p:sp>
        <p:nvSpPr>
          <p:cNvPr id="11" name="Flèche droite 10"/>
          <p:cNvSpPr/>
          <p:nvPr/>
        </p:nvSpPr>
        <p:spPr>
          <a:xfrm>
            <a:off x="4510236" y="2780928"/>
            <a:ext cx="25922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710036" y="4725144"/>
            <a:ext cx="612068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dirty="0" smtClean="0"/>
              <a:t>Monitoring </a:t>
            </a:r>
            <a:r>
              <a:rPr lang="fr-FR" dirty="0" err="1" smtClean="0"/>
              <a:t>employees</a:t>
            </a:r>
            <a:r>
              <a:rPr lang="fr-FR" dirty="0" smtClean="0"/>
              <a:t> </a:t>
            </a:r>
            <a:r>
              <a:rPr lang="en-US" dirty="0" smtClean="0"/>
              <a:t>Data &amp; Gaining Insights</a:t>
            </a:r>
          </a:p>
        </p:txBody>
      </p:sp>
    </p:spTree>
    <p:extLst>
      <p:ext uri="{BB962C8B-B14F-4D97-AF65-F5344CB8AC3E}">
        <p14:creationId xmlns:p14="http://schemas.microsoft.com/office/powerpoint/2010/main" xmlns="" val="200875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xfinitysolution.net/wp-content/uploads/2019/03/web-application-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667" y="121802"/>
            <a:ext cx="12208176" cy="67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DC196ED-3752-4CBB-BA56-1B75DF0E537D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843" y="3789040"/>
            <a:ext cx="11476982" cy="1709892"/>
          </a:xfrm>
        </p:spPr>
        <p:txBody>
          <a:bodyPr/>
          <a:lstStyle/>
          <a:p>
            <a:endParaRPr lang="en-IN" sz="4800" dirty="0" smtClean="0">
              <a:solidFill>
                <a:schemeClr val="bg1"/>
              </a:solidFill>
            </a:endParaRPr>
          </a:p>
          <a:p>
            <a:endParaRPr lang="en-IN" sz="4800" dirty="0" smtClean="0">
              <a:solidFill>
                <a:schemeClr val="bg1"/>
              </a:solidFill>
            </a:endParaRPr>
          </a:p>
          <a:p>
            <a:r>
              <a:rPr lang="en-US" sz="5400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Future use of </a:t>
            </a:r>
            <a:r>
              <a:rPr lang="en-US" sz="5400" dirty="0" err="1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chatbot</a:t>
            </a:r>
            <a:endParaRPr lang="en-US" sz="5400" dirty="0" smtClean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  <a:p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72BD343-1C28-44FB-93BF-75431E15CDDF}"/>
              </a:ext>
            </a:extLst>
          </p:cNvPr>
          <p:cNvSpPr/>
          <p:nvPr/>
        </p:nvSpPr>
        <p:spPr>
          <a:xfrm>
            <a:off x="1042730" y="2132856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en-IN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8661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use of </a:t>
            </a:r>
            <a:r>
              <a:rPr lang="en-US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 txBox="1">
            <a:spLocks/>
          </p:cNvSpPr>
          <p:nvPr/>
        </p:nvSpPr>
        <p:spPr>
          <a:xfrm>
            <a:off x="-1" y="6102295"/>
            <a:ext cx="12188825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2400" dirty="0">
              <a:solidFill>
                <a:schemeClr val="accent2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876" y="1340768"/>
            <a:ext cx="3816424" cy="361776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62564" y="1412776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875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1E2D885C-0A15-4D6B-8EEE-E5B9550E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en-IN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CC9898C-E1DA-4D14-A509-97624E50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5820" y="2704835"/>
            <a:ext cx="4320479" cy="1948301"/>
          </a:xfrm>
          <a:prstGeom prst="rect">
            <a:avLst/>
          </a:prstGeom>
        </p:spPr>
      </p:pic>
      <p:sp>
        <p:nvSpPr>
          <p:cNvPr id="20" name="Diamond 15">
            <a:extLst>
              <a:ext uri="{FF2B5EF4-FFF2-40B4-BE49-F238E27FC236}">
                <a16:creationId xmlns="" xmlns:a16="http://schemas.microsoft.com/office/drawing/2014/main" id="{113BEDA8-E02E-4C77-B81F-F5F5618C1D56}"/>
              </a:ext>
            </a:extLst>
          </p:cNvPr>
          <p:cNvSpPr/>
          <p:nvPr/>
        </p:nvSpPr>
        <p:spPr>
          <a:xfrm>
            <a:off x="6094412" y="1772816"/>
            <a:ext cx="655208" cy="655208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1" name="Diamond 16">
            <a:extLst>
              <a:ext uri="{FF2B5EF4-FFF2-40B4-BE49-F238E27FC236}">
                <a16:creationId xmlns="" xmlns:a16="http://schemas.microsoft.com/office/drawing/2014/main" id="{D1B97FE5-8134-4551-A603-6956B3FAAF4F}"/>
              </a:ext>
            </a:extLst>
          </p:cNvPr>
          <p:cNvSpPr/>
          <p:nvPr/>
        </p:nvSpPr>
        <p:spPr>
          <a:xfrm>
            <a:off x="6094412" y="5013176"/>
            <a:ext cx="655208" cy="65520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endParaRPr lang="en-IN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Diamond 17">
            <a:extLst>
              <a:ext uri="{FF2B5EF4-FFF2-40B4-BE49-F238E27FC236}">
                <a16:creationId xmlns="" xmlns:a16="http://schemas.microsoft.com/office/drawing/2014/main" id="{7AFE004F-1739-4DFB-94E4-AB23F374053D}"/>
              </a:ext>
            </a:extLst>
          </p:cNvPr>
          <p:cNvSpPr/>
          <p:nvPr/>
        </p:nvSpPr>
        <p:spPr>
          <a:xfrm>
            <a:off x="6094412" y="2420888"/>
            <a:ext cx="655208" cy="65520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8" name="Diamond 18">
            <a:extLst>
              <a:ext uri="{FF2B5EF4-FFF2-40B4-BE49-F238E27FC236}">
                <a16:creationId xmlns="" xmlns:a16="http://schemas.microsoft.com/office/drawing/2014/main" id="{68AF1015-1E1F-47C5-ACC5-0337A1C94718}"/>
              </a:ext>
            </a:extLst>
          </p:cNvPr>
          <p:cNvSpPr/>
          <p:nvPr/>
        </p:nvSpPr>
        <p:spPr>
          <a:xfrm>
            <a:off x="6094412" y="3068960"/>
            <a:ext cx="655208" cy="655208"/>
          </a:xfrm>
          <a:prstGeom prst="diamond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sp>
        <p:nvSpPr>
          <p:cNvPr id="29" name="Diamond 18">
            <a:extLst>
              <a:ext uri="{FF2B5EF4-FFF2-40B4-BE49-F238E27FC236}">
                <a16:creationId xmlns="" xmlns:a16="http://schemas.microsoft.com/office/drawing/2014/main" id="{68AF1015-1E1F-47C5-ACC5-0337A1C94718}"/>
              </a:ext>
            </a:extLst>
          </p:cNvPr>
          <p:cNvSpPr/>
          <p:nvPr/>
        </p:nvSpPr>
        <p:spPr>
          <a:xfrm>
            <a:off x="6094412" y="1124744"/>
            <a:ext cx="655208" cy="655208"/>
          </a:xfrm>
          <a:prstGeom prst="diamond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30" name="Diamond 18">
            <a:extLst>
              <a:ext uri="{FF2B5EF4-FFF2-40B4-BE49-F238E27FC236}">
                <a16:creationId xmlns="" xmlns:a16="http://schemas.microsoft.com/office/drawing/2014/main" id="{68AF1015-1E1F-47C5-ACC5-0337A1C94718}"/>
              </a:ext>
            </a:extLst>
          </p:cNvPr>
          <p:cNvSpPr/>
          <p:nvPr/>
        </p:nvSpPr>
        <p:spPr>
          <a:xfrm>
            <a:off x="6094412" y="3717032"/>
            <a:ext cx="655208" cy="655208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lang="en-IN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6958508" y="1196752"/>
            <a:ext cx="3618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958508" y="1844824"/>
            <a:ext cx="2609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What is a Chatbot</a:t>
            </a:r>
            <a:r>
              <a:rPr lang="fr-FR" dirty="0" smtClean="0"/>
              <a:t>?</a:t>
            </a:r>
            <a:endParaRPr lang="fr-FR" dirty="0" err="1" smtClean="0"/>
          </a:p>
        </p:txBody>
      </p:sp>
      <p:sp>
        <p:nvSpPr>
          <p:cNvPr id="35" name="Rectangle 34"/>
          <p:cNvSpPr/>
          <p:nvPr/>
        </p:nvSpPr>
        <p:spPr>
          <a:xfrm>
            <a:off x="6958508" y="2564904"/>
            <a:ext cx="4505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Role of AI in </a:t>
            </a:r>
            <a:r>
              <a:rPr lang="en-US" dirty="0" err="1" smtClean="0"/>
              <a:t>Chatbot</a:t>
            </a:r>
            <a:r>
              <a:rPr lang="en-US" dirty="0" smtClean="0"/>
              <a:t> Development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58508" y="3212976"/>
            <a:ext cx="2175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Chatbot</a:t>
            </a:r>
            <a:r>
              <a:rPr lang="fr-FR" dirty="0" smtClean="0"/>
              <a:t> utilities</a:t>
            </a:r>
            <a:endParaRPr lang="en-US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6958508" y="5085184"/>
            <a:ext cx="2873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Future use of </a:t>
            </a:r>
            <a:r>
              <a:rPr lang="en-US" dirty="0" err="1" smtClean="0"/>
              <a:t>chatbot</a:t>
            </a:r>
            <a:endParaRPr lang="en-US" dirty="0" smtClean="0"/>
          </a:p>
        </p:txBody>
      </p:sp>
      <p:sp>
        <p:nvSpPr>
          <p:cNvPr id="17" name="Diamond 18">
            <a:extLst>
              <a:ext uri="{FF2B5EF4-FFF2-40B4-BE49-F238E27FC236}">
                <a16:creationId xmlns="" xmlns:a16="http://schemas.microsoft.com/office/drawing/2014/main" id="{68AF1015-1E1F-47C5-ACC5-0337A1C94718}"/>
              </a:ext>
            </a:extLst>
          </p:cNvPr>
          <p:cNvSpPr/>
          <p:nvPr/>
        </p:nvSpPr>
        <p:spPr>
          <a:xfrm>
            <a:off x="6094412" y="4365104"/>
            <a:ext cx="655208" cy="655208"/>
          </a:xfrm>
          <a:prstGeom prst="diamond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endParaRPr lang="en-IN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58508" y="3789040"/>
            <a:ext cx="1975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Chatbot</a:t>
            </a:r>
            <a:r>
              <a:rPr lang="en-US" dirty="0" smtClean="0"/>
              <a:t> demo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58508" y="4437112"/>
            <a:ext cx="4017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How </a:t>
            </a:r>
            <a:r>
              <a:rPr lang="en-US" dirty="0" err="1" smtClean="0"/>
              <a:t>chatbot</a:t>
            </a:r>
            <a:r>
              <a:rPr lang="en-US" dirty="0" smtClean="0"/>
              <a:t> benefits business</a:t>
            </a:r>
          </a:p>
        </p:txBody>
      </p:sp>
      <p:sp>
        <p:nvSpPr>
          <p:cNvPr id="19" name="Diamond 16">
            <a:extLst>
              <a:ext uri="{FF2B5EF4-FFF2-40B4-BE49-F238E27FC236}">
                <a16:creationId xmlns="" xmlns:a16="http://schemas.microsoft.com/office/drawing/2014/main" id="{D1B97FE5-8134-4551-A603-6956B3FAAF4F}"/>
              </a:ext>
            </a:extLst>
          </p:cNvPr>
          <p:cNvSpPr/>
          <p:nvPr/>
        </p:nvSpPr>
        <p:spPr>
          <a:xfrm>
            <a:off x="6094412" y="5661248"/>
            <a:ext cx="655208" cy="655208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endParaRPr lang="en-IN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58508" y="5805264"/>
            <a:ext cx="1548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4036689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21" grpId="0" animBg="1"/>
      <p:bldP spid="23" grpId="0" animBg="1"/>
      <p:bldP spid="28" grpId="0" animBg="1"/>
      <p:bldP spid="29" grpId="0" animBg="1"/>
      <p:bldP spid="30" grpId="0" animBg="1"/>
      <p:bldP spid="32" grpId="0"/>
      <p:bldP spid="34" grpId="0"/>
      <p:bldP spid="35" grpId="0"/>
      <p:bldP spid="37" grpId="0"/>
      <p:bldP spid="38" grpId="0"/>
      <p:bldP spid="17" grpId="0" animBg="1"/>
      <p:bldP spid="18" grpId="0"/>
      <p:bldP spid="24" grpId="0"/>
      <p:bldP spid="19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xfinitysolution.net/wp-content/uploads/2019/03/web-application-img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9667" y="0"/>
            <a:ext cx="122081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DC196ED-3752-4CBB-BA56-1B75DF0E537D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1843" y="3789040"/>
            <a:ext cx="11476982" cy="1709892"/>
          </a:xfrm>
        </p:spPr>
        <p:txBody>
          <a:bodyPr/>
          <a:lstStyle/>
          <a:p>
            <a:endParaRPr lang="en-IN" sz="4800" dirty="0" smtClean="0">
              <a:solidFill>
                <a:schemeClr val="bg1"/>
              </a:solidFill>
            </a:endParaRPr>
          </a:p>
          <a:p>
            <a:endParaRPr lang="en-IN" sz="4800" dirty="0" smtClean="0">
              <a:solidFill>
                <a:schemeClr val="bg1"/>
              </a:solidFill>
            </a:endParaRPr>
          </a:p>
          <a:p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FCCAA188-1F07-4647-A737-F94D50A74E9D}"/>
              </a:ext>
            </a:extLst>
          </p:cNvPr>
          <p:cNvSpPr txBox="1"/>
          <p:nvPr/>
        </p:nvSpPr>
        <p:spPr>
          <a:xfrm>
            <a:off x="3142084" y="2060848"/>
            <a:ext cx="55446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IN" sz="5400" b="1" dirty="0" smtClean="0">
                <a:solidFill>
                  <a:schemeClr val="bg1"/>
                </a:solidFill>
                <a:latin typeface="Open Sans"/>
              </a:rPr>
              <a:t>Conclusion</a:t>
            </a:r>
            <a:endParaRPr lang="en-IN" sz="5400" b="1" dirty="0">
              <a:solidFill>
                <a:schemeClr val="bg1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8661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4D19976E-DF6E-479E-9632-5F90F25C42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943494-1999-4C3D-BC5E-51B2449AFDBB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39000">
                <a:schemeClr val="accent2">
                  <a:alpha val="9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4D3C654-5138-4B12-9BD2-379EEEA599BF}"/>
              </a:ext>
            </a:extLst>
          </p:cNvPr>
          <p:cNvSpPr txBox="1"/>
          <p:nvPr/>
        </p:nvSpPr>
        <p:spPr>
          <a:xfrm>
            <a:off x="2480944" y="2708920"/>
            <a:ext cx="7226936" cy="923330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sz="54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endParaRPr lang="en-US" sz="5400" b="1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618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CCAA188-1F07-4647-A737-F94D50A74E9D}"/>
              </a:ext>
            </a:extLst>
          </p:cNvPr>
          <p:cNvSpPr txBox="1"/>
          <p:nvPr/>
        </p:nvSpPr>
        <p:spPr>
          <a:xfrm>
            <a:off x="353976" y="922274"/>
            <a:ext cx="420131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IN" sz="5400" b="1" dirty="0" smtClean="0">
                <a:solidFill>
                  <a:schemeClr val="bg1"/>
                </a:solidFill>
                <a:latin typeface="Open Sans"/>
              </a:rPr>
              <a:t>Introduction</a:t>
            </a:r>
            <a:endParaRPr lang="en-IN" sz="5400" b="1" dirty="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2724" y="2060848"/>
            <a:ext cx="6493352" cy="36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4913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-1" y="-1"/>
            <a:ext cx="12188825" cy="6873537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DC196ED-3752-4CBB-BA56-1B75DF0E537D}"/>
              </a:ext>
            </a:extLst>
          </p:cNvPr>
          <p:cNvSpPr/>
          <p:nvPr/>
        </p:nvSpPr>
        <p:spPr>
          <a:xfrm>
            <a:off x="1" y="-1"/>
            <a:ext cx="12188824" cy="6858001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2126" y="3789040"/>
            <a:ext cx="8524654" cy="1007567"/>
          </a:xfrm>
        </p:spPr>
        <p:txBody>
          <a:bodyPr/>
          <a:lstStyle/>
          <a:p>
            <a:r>
              <a:rPr lang="fr-FR" dirty="0" err="1" smtClean="0">
                <a:solidFill>
                  <a:schemeClr val="bg1"/>
                </a:solidFill>
              </a:rPr>
              <a:t>What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is</a:t>
            </a:r>
            <a:r>
              <a:rPr lang="fr-FR" dirty="0" smtClean="0">
                <a:solidFill>
                  <a:schemeClr val="bg1"/>
                </a:solidFill>
              </a:rPr>
              <a:t> a </a:t>
            </a:r>
            <a:r>
              <a:rPr lang="fr-FR" dirty="0" err="1" smtClean="0">
                <a:solidFill>
                  <a:schemeClr val="bg1"/>
                </a:solidFill>
              </a:rPr>
              <a:t>Chatbot</a:t>
            </a:r>
            <a:r>
              <a:rPr lang="fr-FR" dirty="0" smtClean="0">
                <a:solidFill>
                  <a:schemeClr val="bg1"/>
                </a:solidFill>
              </a:rPr>
              <a:t>?</a:t>
            </a:r>
            <a:endParaRPr lang="fr-FR" dirty="0" err="1" smtClean="0">
              <a:solidFill>
                <a:schemeClr val="bg1"/>
              </a:solidFill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72BD343-1C28-44FB-93BF-75431E15CDDF}"/>
              </a:ext>
            </a:extLst>
          </p:cNvPr>
          <p:cNvSpPr/>
          <p:nvPr/>
        </p:nvSpPr>
        <p:spPr>
          <a:xfrm>
            <a:off x="1042730" y="2132856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N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986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</a:t>
            </a:r>
            <a:r>
              <a:rPr lang="fr-FR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fr-FR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fr-FR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</a:t>
            </a:r>
            <a:r>
              <a:rPr lang="fr-FR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fr-FR" b="1" dirty="0" err="1" smtClean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837828" y="1484784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Definition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0" y="2996952"/>
            <a:ext cx="78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dirty="0" smtClean="0"/>
              <a:t>   Simulates conversation  using natural language 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477788" y="2348880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dirty="0" smtClean="0"/>
              <a:t>   Artificial intelligence software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765820" y="3789040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 Used  for customer service, information gathering or for</a:t>
            </a:r>
          </a:p>
          <a:p>
            <a:r>
              <a:rPr lang="en-US" dirty="0" smtClean="0"/>
              <a:t>     action execution </a:t>
            </a:r>
            <a:endParaRPr lang="en-US" dirty="0"/>
          </a:p>
        </p:txBody>
      </p:sp>
      <p:pic>
        <p:nvPicPr>
          <p:cNvPr id="2050" name="Picture 2" descr="C:\Users\user\Desktop\chaaaaaaaa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4652" y="1196752"/>
            <a:ext cx="3669240" cy="25442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3417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203881" cy="6886327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DC196ED-3752-4CBB-BA56-1B75DF0E537D}"/>
              </a:ext>
            </a:extLst>
          </p:cNvPr>
          <p:cNvSpPr/>
          <p:nvPr/>
        </p:nvSpPr>
        <p:spPr>
          <a:xfrm>
            <a:off x="0" y="0"/>
            <a:ext cx="12187237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6BF6B16-3A2D-40A1-8379-8C68FFDBF4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846" y="3789040"/>
            <a:ext cx="14195582" cy="1709892"/>
          </a:xfrm>
        </p:spPr>
        <p:txBody>
          <a:bodyPr/>
          <a:lstStyle/>
          <a:p>
            <a:endParaRPr lang="en-IN" sz="4800" dirty="0" smtClean="0">
              <a:solidFill>
                <a:schemeClr val="bg1"/>
              </a:solidFill>
            </a:endParaRPr>
          </a:p>
          <a:p>
            <a:endParaRPr lang="en-IN" sz="4800" dirty="0">
              <a:solidFill>
                <a:schemeClr val="bg1"/>
              </a:solidFill>
            </a:endParaRPr>
          </a:p>
          <a:p>
            <a:r>
              <a:rPr lang="en-US" sz="4800" dirty="0" smtClean="0">
                <a:solidFill>
                  <a:schemeClr val="bg1"/>
                </a:solidFill>
              </a:rPr>
              <a:t>Role of AI in </a:t>
            </a:r>
            <a:r>
              <a:rPr lang="en-US" sz="4800" dirty="0" err="1" smtClean="0">
                <a:solidFill>
                  <a:schemeClr val="bg1"/>
                </a:solidFill>
              </a:rPr>
              <a:t>Chatbot</a:t>
            </a:r>
            <a:r>
              <a:rPr lang="en-US" sz="4800" dirty="0" smtClean="0">
                <a:solidFill>
                  <a:schemeClr val="bg1"/>
                </a:solidFill>
              </a:rPr>
              <a:t> Development</a:t>
            </a:r>
          </a:p>
          <a:p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xmlns="" id="{B72BD343-1C28-44FB-93BF-75431E15CDDF}"/>
              </a:ext>
            </a:extLst>
          </p:cNvPr>
          <p:cNvSpPr/>
          <p:nvPr/>
        </p:nvSpPr>
        <p:spPr>
          <a:xfrm>
            <a:off x="1042730" y="2132856"/>
            <a:ext cx="1530468" cy="1530468"/>
          </a:xfrm>
          <a:prstGeom prst="diamond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N" sz="3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37453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 of AI in </a:t>
            </a:r>
            <a:r>
              <a:rPr lang="en-US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</a:t>
            </a:r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C:\Users\user\Desktop\chaaaaaaaaat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718148" y="1628800"/>
            <a:ext cx="4136460" cy="2376264"/>
          </a:xfrm>
          <a:prstGeom prst="rect">
            <a:avLst/>
          </a:prstGeom>
          <a:noFill/>
        </p:spPr>
      </p:pic>
      <p:pic>
        <p:nvPicPr>
          <p:cNvPr id="12" name="Picture 2" descr="C:\Users\user\Desktop\chaaaaaaaaat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030516" y="3356992"/>
            <a:ext cx="1368152" cy="1368152"/>
          </a:xfrm>
          <a:prstGeom prst="rect">
            <a:avLst/>
          </a:prstGeom>
          <a:noFill/>
        </p:spPr>
      </p:pic>
      <p:pic>
        <p:nvPicPr>
          <p:cNvPr id="13" name="Picture 2" descr="C:\Users\user\Desktop\chaaaaaaaaat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142084" y="3356992"/>
            <a:ext cx="1224136" cy="1224136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2349996" y="4869160"/>
            <a:ext cx="6696744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capable and intelligent to answer complex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3417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 of AI in </a:t>
            </a:r>
            <a:r>
              <a:rPr lang="en-US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</a:t>
            </a:r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C:\Users\user\Desktop\chaaaaaaaaat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96324" y="1556792"/>
            <a:ext cx="1916378" cy="1152128"/>
          </a:xfrm>
          <a:prstGeom prst="rect">
            <a:avLst/>
          </a:prstGeom>
          <a:noFill/>
        </p:spPr>
      </p:pic>
      <p:pic>
        <p:nvPicPr>
          <p:cNvPr id="12" name="Picture 2" descr="C:\Users\user\Desktop\chaaaaaaaaat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82243" y="3284984"/>
            <a:ext cx="2052229" cy="1368152"/>
          </a:xfrm>
          <a:prstGeom prst="rect">
            <a:avLst/>
          </a:prstGeom>
          <a:noFill/>
        </p:spPr>
      </p:pic>
      <p:pic>
        <p:nvPicPr>
          <p:cNvPr id="13" name="Picture 2" descr="C:\Users\user\Desktop\chaaaaaaaaat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7606580" y="1628800"/>
            <a:ext cx="1224136" cy="1224136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1485900" y="5301208"/>
            <a:ext cx="900100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bot</a:t>
            </a:r>
            <a:r>
              <a:rPr lang="en-US" dirty="0" smtClean="0"/>
              <a:t> solving problems and understanding user preferences and choices</a:t>
            </a:r>
            <a:endParaRPr lang="en-US" dirty="0"/>
          </a:p>
        </p:txBody>
      </p:sp>
      <p:sp>
        <p:nvSpPr>
          <p:cNvPr id="9" name="Flèche droite 8"/>
          <p:cNvSpPr/>
          <p:nvPr/>
        </p:nvSpPr>
        <p:spPr>
          <a:xfrm>
            <a:off x="4294212" y="1700808"/>
            <a:ext cx="259228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417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Role of AI in </a:t>
            </a:r>
            <a:r>
              <a:rPr lang="en-US" b="1" dirty="0" err="1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Chatbot</a:t>
            </a:r>
            <a:r>
              <a:rPr lang="en-US" b="1" dirty="0" smtClean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Development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1E9261-2C31-44E7-A17A-B9A46020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xmlns="" id="{BB394FEC-5C13-4C9A-9E2F-12FB41675DF9}"/>
              </a:ext>
            </a:extLst>
          </p:cNvPr>
          <p:cNvSpPr txBox="1">
            <a:spLocks/>
          </p:cNvSpPr>
          <p:nvPr/>
        </p:nvSpPr>
        <p:spPr>
          <a:xfrm>
            <a:off x="-1" y="6102295"/>
            <a:ext cx="12188825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2400" dirty="0">
              <a:solidFill>
                <a:schemeClr val="accent2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3932" y="1340768"/>
            <a:ext cx="4032448" cy="290238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0676" y="3068960"/>
            <a:ext cx="1296144" cy="129614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74732" y="1556792"/>
            <a:ext cx="1478705" cy="147870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74532" y="1412776"/>
            <a:ext cx="1694729" cy="16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875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79C2F"/>
      </a:accent1>
      <a:accent2>
        <a:srgbClr val="2B1E5C"/>
      </a:accent2>
      <a:accent3>
        <a:srgbClr val="9C319F"/>
      </a:accent3>
      <a:accent4>
        <a:srgbClr val="00BC82"/>
      </a:accent4>
      <a:accent5>
        <a:srgbClr val="5D92B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9370</TotalTime>
  <Words>780</Words>
  <Application>Microsoft Office PowerPoint</Application>
  <PresentationFormat>Personnalisé</PresentationFormat>
  <Paragraphs>156</Paragraphs>
  <Slides>21</Slides>
  <Notes>20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Office Theme</vt:lpstr>
      <vt:lpstr> assistant chatbot project</vt:lpstr>
      <vt:lpstr>OUTLINE</vt:lpstr>
      <vt:lpstr>Diapositive 3</vt:lpstr>
      <vt:lpstr>Diapositive 4</vt:lpstr>
      <vt:lpstr>What is a Chatbot?</vt:lpstr>
      <vt:lpstr>Diapositive 6</vt:lpstr>
      <vt:lpstr>Role of AI in Chatbot Development</vt:lpstr>
      <vt:lpstr>Role of AI in Chatbot Development</vt:lpstr>
      <vt:lpstr>Role of AI in Chatbot Development</vt:lpstr>
      <vt:lpstr>Role of AI in Chatbot Development</vt:lpstr>
      <vt:lpstr>Diapositive 11</vt:lpstr>
      <vt:lpstr>Chatbot utilities</vt:lpstr>
      <vt:lpstr>Diapositive 13</vt:lpstr>
      <vt:lpstr>Diapositive 14</vt:lpstr>
      <vt:lpstr>Diapositive 15</vt:lpstr>
      <vt:lpstr>How chatbot benefits business</vt:lpstr>
      <vt:lpstr>How chatbot benefits business</vt:lpstr>
      <vt:lpstr>Diapositive 18</vt:lpstr>
      <vt:lpstr>Future use of chatbot</vt:lpstr>
      <vt:lpstr>Diapositive 20</vt:lpstr>
      <vt:lpstr>Diapositive 21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user</cp:lastModifiedBy>
  <cp:revision>347</cp:revision>
  <dcterms:created xsi:type="dcterms:W3CDTF">2013-09-12T13:05:01Z</dcterms:created>
  <dcterms:modified xsi:type="dcterms:W3CDTF">2020-09-08T09:00:32Z</dcterms:modified>
</cp:coreProperties>
</file>